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  <p:sldMasterId id="2147483685" r:id="rId3"/>
  </p:sldMasterIdLst>
  <p:notesMasterIdLst>
    <p:notesMasterId r:id="rId15"/>
  </p:notesMasterIdLst>
  <p:sldIdLst>
    <p:sldId id="258" r:id="rId4"/>
    <p:sldId id="283" r:id="rId5"/>
    <p:sldId id="518" r:id="rId6"/>
    <p:sldId id="515" r:id="rId7"/>
    <p:sldId id="516" r:id="rId8"/>
    <p:sldId id="517" r:id="rId9"/>
    <p:sldId id="519" r:id="rId10"/>
    <p:sldId id="520" r:id="rId11"/>
    <p:sldId id="521" r:id="rId12"/>
    <p:sldId id="438" r:id="rId13"/>
    <p:sldId id="522" r:id="rId14"/>
  </p:sldIdLst>
  <p:sldSz cx="9144000" cy="5143500" type="screen16x9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CEF6B37-E281-46D2-8F65-DE6EEA18D41F}">
          <p14:sldIdLst>
            <p14:sldId id="258"/>
            <p14:sldId id="283"/>
            <p14:sldId id="518"/>
            <p14:sldId id="515"/>
            <p14:sldId id="516"/>
            <p14:sldId id="517"/>
            <p14:sldId id="519"/>
            <p14:sldId id="520"/>
            <p14:sldId id="521"/>
            <p14:sldId id="438"/>
            <p14:sldId id="5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C35"/>
    <a:srgbClr val="79B834"/>
    <a:srgbClr val="1D34FE"/>
    <a:srgbClr val="FFFFFF"/>
    <a:srgbClr val="77A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0" autoAdjust="0"/>
    <p:restoredTop sz="90931" autoAdjust="0"/>
  </p:normalViewPr>
  <p:slideViewPr>
    <p:cSldViewPr>
      <p:cViewPr varScale="1">
        <p:scale>
          <a:sx n="121" d="100"/>
          <a:sy n="121" d="100"/>
        </p:scale>
        <p:origin x="19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4B2CF-E533-4C9C-B632-BEDF989A68D3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B7EDE-09BD-4F75-AEB1-C9E4A5C416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8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70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79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1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51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34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65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58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41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106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7EDE-09BD-4F75-AEB1-C9E4A5C4169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40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170F-158E-4496-9BB7-FBDF52BA8340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F4F4-EF67-4E33-B3D5-3CEDC32E08E5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1433-55A2-4402-9FE5-0B34B56D1CAC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8048A536-9DD8-C247-8463-801A1A07A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720" y="1712247"/>
            <a:ext cx="5056585" cy="470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 </a:t>
            </a:r>
            <a:r>
              <a:rPr lang="cs-CZ" err="1"/>
              <a:t>powerpointové</a:t>
            </a:r>
            <a:endParaRPr lang="cs-CZ"/>
          </a:p>
        </p:txBody>
      </p:sp>
      <p:sp>
        <p:nvSpPr>
          <p:cNvPr id="4" name="Zástupný symbol pro text 9">
            <a:extLst>
              <a:ext uri="{FF2B5EF4-FFF2-40B4-BE49-F238E27FC236}">
                <a16:creationId xmlns:a16="http://schemas.microsoft.com/office/drawing/2014/main" id="{61F771AA-E39D-1B4D-AA9A-F5C641369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731" y="2141056"/>
            <a:ext cx="5092304" cy="8715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prezentace ve třech řádcích</a:t>
            </a:r>
          </a:p>
        </p:txBody>
      </p:sp>
    </p:spTree>
    <p:extLst>
      <p:ext uri="{BB962C8B-B14F-4D97-AF65-F5344CB8AC3E}">
        <p14:creationId xmlns:p14="http://schemas.microsoft.com/office/powerpoint/2010/main" val="1167600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A794A8BF-AAC0-BB4D-A173-FBD17A448F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101" y="4435818"/>
            <a:ext cx="645170" cy="341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/ XX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03A80620-C5B7-A440-AB8A-76BCE490C5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206" y="1432443"/>
            <a:ext cx="4436473" cy="470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2E1BB439-7246-B047-9F92-C464D5D51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40395" y="957263"/>
            <a:ext cx="3903605" cy="4186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ástupný symbol pro text 11">
            <a:extLst>
              <a:ext uri="{FF2B5EF4-FFF2-40B4-BE49-F238E27FC236}">
                <a16:creationId xmlns:a16="http://schemas.microsoft.com/office/drawing/2014/main" id="{F2F99793-4E3A-FA41-8C5C-4FB47C53DC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925" y="2084345"/>
            <a:ext cx="4001930" cy="1821972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>
              <a:lnSpc>
                <a:spcPct val="130000"/>
              </a:lnSpc>
              <a:buNone/>
              <a:defRPr lang="cs-CZ" sz="600" baseline="0" smtClean="0">
                <a:solidFill>
                  <a:srgbClr val="1D34FE"/>
                </a:solidFill>
                <a:effectLst/>
              </a:defRPr>
            </a:lvl1pPr>
          </a:lstStyle>
          <a:p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</a:p>
        </p:txBody>
      </p:sp>
      <p:sp>
        <p:nvSpPr>
          <p:cNvPr id="18" name="Zástupný symbol pro text 11">
            <a:extLst>
              <a:ext uri="{FF2B5EF4-FFF2-40B4-BE49-F238E27FC236}">
                <a16:creationId xmlns:a16="http://schemas.microsoft.com/office/drawing/2014/main" id="{6BCDF42B-C7A3-A849-84A7-A0DEE59C3C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1879" y="2358239"/>
            <a:ext cx="1081033" cy="1086309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>
              <a:lnSpc>
                <a:spcPct val="90000"/>
              </a:lnSpc>
              <a:buNone/>
              <a:defRPr lang="cs-CZ" sz="1275" b="1" i="0" baseline="0" smtClean="0">
                <a:solidFill>
                  <a:srgbClr val="FB527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err="1">
                <a:effectLst/>
                <a:latin typeface="Helvetica Neue" panose="02000503000000020004" pitchFamily="2" charset="0"/>
              </a:rPr>
              <a:t>quunti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voluptatia</a:t>
            </a:r>
            <a:r>
              <a:rPr lang="cs-CZ">
                <a:effectLst/>
                <a:latin typeface="Helvetica Neue" panose="02000503000000020004" pitchFamily="2" charset="0"/>
              </a:rPr>
              <a:t> vel </a:t>
            </a:r>
            <a:r>
              <a:rPr lang="cs-CZ" err="1">
                <a:effectLst/>
                <a:latin typeface="Helvetica Neue" panose="02000503000000020004" pitchFamily="2" charset="0"/>
              </a:rPr>
              <a:t>iur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samest</a:t>
            </a:r>
            <a:endParaRPr lang="cs-CZ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8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7">
            <a:extLst>
              <a:ext uri="{FF2B5EF4-FFF2-40B4-BE49-F238E27FC236}">
                <a16:creationId xmlns:a16="http://schemas.microsoft.com/office/drawing/2014/main" id="{FD9F3990-E908-E148-964B-DB1CBC42B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206" y="1432443"/>
            <a:ext cx="4436473" cy="470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6" name="Zástupný symbol pro text 11">
            <a:extLst>
              <a:ext uri="{FF2B5EF4-FFF2-40B4-BE49-F238E27FC236}">
                <a16:creationId xmlns:a16="http://schemas.microsoft.com/office/drawing/2014/main" id="{9675F9EF-B820-C14F-88F5-90AE18C75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925" y="2084345"/>
            <a:ext cx="4001930" cy="1821972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>
              <a:lnSpc>
                <a:spcPct val="130000"/>
              </a:lnSpc>
              <a:buNone/>
              <a:defRPr lang="cs-CZ" sz="600" baseline="0" smtClean="0">
                <a:solidFill>
                  <a:srgbClr val="1D34FE"/>
                </a:solidFill>
                <a:effectLst/>
              </a:defRPr>
            </a:lvl1pPr>
          </a:lstStyle>
          <a:p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3C89978-C933-ED4F-8CA2-3C7623E3A7A9}"/>
              </a:ext>
            </a:extLst>
          </p:cNvPr>
          <p:cNvSpPr>
            <a:spLocks/>
          </p:cNvSpPr>
          <p:nvPr userDrawn="1"/>
        </p:nvSpPr>
        <p:spPr bwMode="auto">
          <a:xfrm>
            <a:off x="6427970" y="1597819"/>
            <a:ext cx="2008800" cy="3852677"/>
          </a:xfrm>
          <a:custGeom>
            <a:avLst/>
            <a:gdLst>
              <a:gd name="T0" fmla="*/ 0 w 280"/>
              <a:gd name="T1" fmla="*/ 494 h 494"/>
              <a:gd name="T2" fmla="*/ 0 w 280"/>
              <a:gd name="T3" fmla="*/ 3 h 494"/>
              <a:gd name="T4" fmla="*/ 52 w 280"/>
              <a:gd name="T5" fmla="*/ 3 h 494"/>
              <a:gd name="T6" fmla="*/ 52 w 280"/>
              <a:gd name="T7" fmla="*/ 27 h 494"/>
              <a:gd name="T8" fmla="*/ 102 w 280"/>
              <a:gd name="T9" fmla="*/ 0 h 494"/>
              <a:gd name="T10" fmla="*/ 156 w 280"/>
              <a:gd name="T11" fmla="*/ 31 h 494"/>
              <a:gd name="T12" fmla="*/ 216 w 280"/>
              <a:gd name="T13" fmla="*/ 0 h 494"/>
              <a:gd name="T14" fmla="*/ 280 w 280"/>
              <a:gd name="T15" fmla="*/ 59 h 494"/>
              <a:gd name="T16" fmla="*/ 280 w 280"/>
              <a:gd name="T17" fmla="*/ 494 h 494"/>
              <a:gd name="T18" fmla="*/ 0 w 280"/>
              <a:gd name="T19" fmla="*/ 494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0" h="494">
                <a:moveTo>
                  <a:pt x="0" y="494"/>
                </a:moveTo>
                <a:cubicBezTo>
                  <a:pt x="0" y="3"/>
                  <a:pt x="0" y="3"/>
                  <a:pt x="0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27"/>
                  <a:pt x="52" y="27"/>
                  <a:pt x="52" y="27"/>
                </a:cubicBezTo>
                <a:cubicBezTo>
                  <a:pt x="63" y="11"/>
                  <a:pt x="79" y="0"/>
                  <a:pt x="102" y="0"/>
                </a:cubicBezTo>
                <a:cubicBezTo>
                  <a:pt x="130" y="0"/>
                  <a:pt x="147" y="11"/>
                  <a:pt x="156" y="31"/>
                </a:cubicBezTo>
                <a:cubicBezTo>
                  <a:pt x="166" y="14"/>
                  <a:pt x="187" y="0"/>
                  <a:pt x="216" y="0"/>
                </a:cubicBezTo>
                <a:cubicBezTo>
                  <a:pt x="255" y="0"/>
                  <a:pt x="280" y="25"/>
                  <a:pt x="280" y="59"/>
                </a:cubicBezTo>
                <a:cubicBezTo>
                  <a:pt x="280" y="494"/>
                  <a:pt x="280" y="494"/>
                  <a:pt x="280" y="494"/>
                </a:cubicBezTo>
                <a:lnTo>
                  <a:pt x="0" y="494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4892" t="-6065" r="-91130" b="-6065"/>
            </a:stretch>
          </a:blip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Zástupný symbol pro text 11">
            <a:extLst>
              <a:ext uri="{FF2B5EF4-FFF2-40B4-BE49-F238E27FC236}">
                <a16:creationId xmlns:a16="http://schemas.microsoft.com/office/drawing/2014/main" id="{403F954D-F1B6-774F-B6D9-632BD2CAF5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7307" y="2435961"/>
            <a:ext cx="1081033" cy="1086309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>
              <a:lnSpc>
                <a:spcPct val="90000"/>
              </a:lnSpc>
              <a:buNone/>
              <a:defRPr lang="cs-CZ" sz="1275" b="1" i="0" baseline="0" smtClean="0">
                <a:solidFill>
                  <a:srgbClr val="FB527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err="1">
                <a:effectLst/>
                <a:latin typeface="Helvetica Neue" panose="02000503000000020004" pitchFamily="2" charset="0"/>
              </a:rPr>
              <a:t>quunti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voluptatia</a:t>
            </a:r>
            <a:r>
              <a:rPr lang="cs-CZ">
                <a:effectLst/>
                <a:latin typeface="Helvetica Neue" panose="02000503000000020004" pitchFamily="2" charset="0"/>
              </a:rPr>
              <a:t> vel </a:t>
            </a:r>
            <a:r>
              <a:rPr lang="cs-CZ" err="1">
                <a:effectLst/>
                <a:latin typeface="Helvetica Neue" panose="02000503000000020004" pitchFamily="2" charset="0"/>
              </a:rPr>
              <a:t>iur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samest</a:t>
            </a:r>
            <a:endParaRPr lang="cs-CZ">
              <a:effectLst/>
              <a:latin typeface="Helvetica Neue" panose="02000503000000020004" pitchFamily="2" charset="0"/>
            </a:endParaRP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ABB7B34F-600D-B547-BB7B-524F41D0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101" y="4435818"/>
            <a:ext cx="645170" cy="341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/ XX</a:t>
            </a:r>
          </a:p>
        </p:txBody>
      </p:sp>
    </p:spTree>
    <p:extLst>
      <p:ext uri="{BB962C8B-B14F-4D97-AF65-F5344CB8AC3E}">
        <p14:creationId xmlns:p14="http://schemas.microsoft.com/office/powerpoint/2010/main" val="60453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A3E0A0B3-5700-784B-8DAD-C95D677495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206" y="1432443"/>
            <a:ext cx="4436473" cy="470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text 11">
            <a:extLst>
              <a:ext uri="{FF2B5EF4-FFF2-40B4-BE49-F238E27FC236}">
                <a16:creationId xmlns:a16="http://schemas.microsoft.com/office/drawing/2014/main" id="{C7520D66-18A5-7049-8D3C-AFBA45DD8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925" y="2084345"/>
            <a:ext cx="7868319" cy="1821972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600" baseline="0" smtClean="0">
                <a:solidFill>
                  <a:srgbClr val="1D34FE"/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</a:p>
          <a:p>
            <a:endParaRPr lang="cs-CZ">
              <a:effectLst/>
              <a:latin typeface="Helvetica Neue" panose="02000503000000020004" pitchFamily="2" charset="0"/>
            </a:endParaRPr>
          </a:p>
        </p:txBody>
      </p:sp>
      <p:sp>
        <p:nvSpPr>
          <p:cNvPr id="5" name="Zástupný symbol pro text 13">
            <a:extLst>
              <a:ext uri="{FF2B5EF4-FFF2-40B4-BE49-F238E27FC236}">
                <a16:creationId xmlns:a16="http://schemas.microsoft.com/office/drawing/2014/main" id="{4E236CE4-DD6C-3C46-BA08-CDEAF21C9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101" y="4435818"/>
            <a:ext cx="645170" cy="341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/ XX</a:t>
            </a:r>
          </a:p>
        </p:txBody>
      </p:sp>
    </p:spTree>
    <p:extLst>
      <p:ext uri="{BB962C8B-B14F-4D97-AF65-F5344CB8AC3E}">
        <p14:creationId xmlns:p14="http://schemas.microsoft.com/office/powerpoint/2010/main" val="54611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>
            <a:extLst>
              <a:ext uri="{FF2B5EF4-FFF2-40B4-BE49-F238E27FC236}">
                <a16:creationId xmlns:a16="http://schemas.microsoft.com/office/drawing/2014/main" id="{7367DA88-76A4-784E-B9A1-96B670E02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206" y="1432443"/>
            <a:ext cx="4436473" cy="470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5" name="Zástupný symbol pro text 11">
            <a:extLst>
              <a:ext uri="{FF2B5EF4-FFF2-40B4-BE49-F238E27FC236}">
                <a16:creationId xmlns:a16="http://schemas.microsoft.com/office/drawing/2014/main" id="{061EDEE2-ABC6-FB4F-9EED-DBFA1BBCE6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925" y="2084345"/>
            <a:ext cx="3862376" cy="1821972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600" baseline="0" smtClean="0">
                <a:solidFill>
                  <a:srgbClr val="1D34FE"/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</a:p>
        </p:txBody>
      </p:sp>
      <p:sp>
        <p:nvSpPr>
          <p:cNvPr id="6" name="Zástupný symbol pro text 13">
            <a:extLst>
              <a:ext uri="{FF2B5EF4-FFF2-40B4-BE49-F238E27FC236}">
                <a16:creationId xmlns:a16="http://schemas.microsoft.com/office/drawing/2014/main" id="{AA3F5B5E-900A-DD42-9528-A41448012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101" y="4435818"/>
            <a:ext cx="645170" cy="341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/ XX</a:t>
            </a:r>
          </a:p>
        </p:txBody>
      </p:sp>
      <p:sp>
        <p:nvSpPr>
          <p:cNvPr id="9" name="Zástupný symbol pro text 11">
            <a:extLst>
              <a:ext uri="{FF2B5EF4-FFF2-40B4-BE49-F238E27FC236}">
                <a16:creationId xmlns:a16="http://schemas.microsoft.com/office/drawing/2014/main" id="{C644BE8F-847F-5949-A029-B3C86DC1AF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2282" y="2084345"/>
            <a:ext cx="3862376" cy="1821972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600" baseline="0" smtClean="0">
                <a:solidFill>
                  <a:srgbClr val="1D34FE"/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sed </a:t>
            </a:r>
            <a:r>
              <a:rPr lang="cs-CZ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purus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lectus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commodo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magna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Lorem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ipsum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dolor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sit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amet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  <a:r>
              <a:rPr lang="cs-CZ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>
                <a:effectLst/>
                <a:latin typeface="Helvetica Neue" panose="02000503000000020004" pitchFamily="2" charset="0"/>
              </a:rPr>
              <a:t> elit. </a:t>
            </a:r>
            <a:r>
              <a:rPr lang="cs-CZ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congue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massa</a:t>
            </a:r>
            <a:r>
              <a:rPr lang="cs-CZ">
                <a:effectLst/>
                <a:latin typeface="Helvetica Neue" panose="02000503000000020004" pitchFamily="2" charset="0"/>
              </a:rPr>
              <a:t>. </a:t>
            </a:r>
            <a:r>
              <a:rPr lang="cs-CZ" err="1">
                <a:effectLst/>
                <a:latin typeface="Helvetica Neue" panose="02000503000000020004" pitchFamily="2" charset="0"/>
              </a:rPr>
              <a:t>Fusce</a:t>
            </a:r>
            <a:r>
              <a:rPr lang="cs-CZ">
                <a:effectLst/>
                <a:latin typeface="Helvetica Neue" panose="02000503000000020004" pitchFamily="2" charset="0"/>
              </a:rPr>
              <a:t> </a:t>
            </a:r>
            <a:r>
              <a:rPr lang="cs-CZ" err="1">
                <a:effectLst/>
                <a:latin typeface="Helvetica Neue" panose="02000503000000020004" pitchFamily="2" charset="0"/>
              </a:rPr>
              <a:t>posuere</a:t>
            </a:r>
            <a:r>
              <a:rPr lang="cs-CZ">
                <a:effectLst/>
                <a:latin typeface="Helvetica Neue" panose="02000503000000020004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2500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3ED73D65-664C-F345-8BD3-7F7CB66C9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206" y="1432443"/>
            <a:ext cx="4436473" cy="470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5" name="Zástupný symbol pro text 13">
            <a:extLst>
              <a:ext uri="{FF2B5EF4-FFF2-40B4-BE49-F238E27FC236}">
                <a16:creationId xmlns:a16="http://schemas.microsoft.com/office/drawing/2014/main" id="{98CD17C1-1E1E-7B47-A570-835BED9B6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101" y="4435818"/>
            <a:ext cx="645170" cy="341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/ XX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50E457D-5F76-DE40-8743-CB5001B0FD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678" y="2035119"/>
            <a:ext cx="7913109" cy="1802606"/>
          </a:xfrm>
          <a:prstGeom prst="rect">
            <a:avLst/>
          </a:prstGeom>
        </p:spPr>
        <p:txBody>
          <a:bodyPr/>
          <a:lstStyle>
            <a:lvl1pPr>
              <a:lnSpc>
                <a:spcPct val="50000"/>
              </a:lnSpc>
              <a:defRPr sz="1350"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86710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04962A5D-F328-FB4F-8A89-DACA5CFF3C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206" y="1432443"/>
            <a:ext cx="4436473" cy="470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text 13">
            <a:extLst>
              <a:ext uri="{FF2B5EF4-FFF2-40B4-BE49-F238E27FC236}">
                <a16:creationId xmlns:a16="http://schemas.microsoft.com/office/drawing/2014/main" id="{1E7B94CA-276B-9241-A5A0-60BB44268D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101" y="4435818"/>
            <a:ext cx="645170" cy="341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/ XX</a:t>
            </a:r>
          </a:p>
        </p:txBody>
      </p:sp>
      <p:sp>
        <p:nvSpPr>
          <p:cNvPr id="5" name="Zástupný symbol pro text 10">
            <a:extLst>
              <a:ext uri="{FF2B5EF4-FFF2-40B4-BE49-F238E27FC236}">
                <a16:creationId xmlns:a16="http://schemas.microsoft.com/office/drawing/2014/main" id="{849BE7AF-71AA-0844-AE48-AE3A1289E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678" y="2035119"/>
            <a:ext cx="3918052" cy="1802606"/>
          </a:xfrm>
          <a:prstGeom prst="rect">
            <a:avLst/>
          </a:prstGeom>
        </p:spPr>
        <p:txBody>
          <a:bodyPr/>
          <a:lstStyle>
            <a:lvl1pPr>
              <a:lnSpc>
                <a:spcPct val="50000"/>
              </a:lnSpc>
              <a:defRPr sz="1350"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text 10">
            <a:extLst>
              <a:ext uri="{FF2B5EF4-FFF2-40B4-BE49-F238E27FC236}">
                <a16:creationId xmlns:a16="http://schemas.microsoft.com/office/drawing/2014/main" id="{7974CE55-20ED-FC41-9788-24ABEB659B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29262" y="2040564"/>
            <a:ext cx="3918052" cy="1802606"/>
          </a:xfrm>
          <a:prstGeom prst="rect">
            <a:avLst/>
          </a:prstGeom>
        </p:spPr>
        <p:txBody>
          <a:bodyPr/>
          <a:lstStyle>
            <a:lvl1pPr>
              <a:lnSpc>
                <a:spcPct val="50000"/>
              </a:lnSpc>
              <a:defRPr sz="1350"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7404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007B-9BEB-42C5-9372-0EBDEA32C476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A94-F93A-4427-9954-BD65810B1651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B41-31DD-4830-BFAA-3FD56CFA78D0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474-CBB4-4B62-8756-CEE417851F46}" type="datetime1">
              <a:rPr lang="cs-CZ" smtClean="0"/>
              <a:t>19.05.2021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A93E-396D-4A48-92A0-B974308FD77D}" type="datetime1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11A-5D53-4EFF-9325-4444F4ED6F4A}" type="datetime1">
              <a:rPr lang="cs-CZ" smtClean="0"/>
              <a:t>19.05.2021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323F-6271-4F28-91CF-E940CC4C0C5D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0F48-D7E5-402A-954B-52CA22BC7969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CE93-A457-47E0-8265-3E77E5AF2904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030FE8C-D9FD-F74B-A32F-C82A96DCB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600BF6F-3C9D-1646-81BB-9A2219D599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46"/>
            <a:ext cx="9144000" cy="959028"/>
          </a:xfrm>
          <a:prstGeom prst="rect">
            <a:avLst/>
          </a:prstGeom>
        </p:spPr>
      </p:pic>
      <p:sp>
        <p:nvSpPr>
          <p:cNvPr id="12" name="Zástupný symbol pro text 13">
            <a:extLst>
              <a:ext uri="{FF2B5EF4-FFF2-40B4-BE49-F238E27FC236}">
                <a16:creationId xmlns:a16="http://schemas.microsoft.com/office/drawing/2014/main" id="{A15A2866-35A2-184E-91C7-F2CEF717F8DD}"/>
              </a:ext>
            </a:extLst>
          </p:cNvPr>
          <p:cNvSpPr txBox="1">
            <a:spLocks/>
          </p:cNvSpPr>
          <p:nvPr userDrawn="1"/>
        </p:nvSpPr>
        <p:spPr>
          <a:xfrm>
            <a:off x="372167" y="4436732"/>
            <a:ext cx="468690" cy="341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 baseline="0">
                <a:solidFill>
                  <a:srgbClr val="1D34F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9219F6-9478-7D4A-A200-2F64A6CB4A3A}" type="slidenum">
              <a:rPr lang="cs-CZ" sz="1875" smtClean="0"/>
              <a:pPr algn="r"/>
              <a:t>‹#›</a:t>
            </a:fld>
            <a:endParaRPr lang="cs-CZ" sz="1875"/>
          </a:p>
        </p:txBody>
      </p:sp>
    </p:spTree>
    <p:extLst>
      <p:ext uri="{BB962C8B-B14F-4D97-AF65-F5344CB8AC3E}">
        <p14:creationId xmlns:p14="http://schemas.microsoft.com/office/powerpoint/2010/main" val="249257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onika.dobrovodska@mpsv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CS/TXT/PDF/?uri=CELEX:52017XC1025(01)&amp;from=CS" TargetMode="External"/><Relationship Id="rId5" Type="http://schemas.openxmlformats.org/officeDocument/2006/relationships/hyperlink" Target="https://ec.europa.eu/environment/gpp/eu_gpp_criteria_en.htm" TargetMode="External"/><Relationship Id="rId4" Type="http://schemas.openxmlformats.org/officeDocument/2006/relationships/hyperlink" Target="https://eur-lex.europa.eu/resource.html?uri=cellar:ea0f9f73-9ab2-11ea-9d2d-01aa75ed71a1.0013.02/DOC_1&amp;format=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sovz.cz/predmety/stravovani-kantyny-a-bistr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vz.cz/wp-content/uploads/2021/01/sovz_publikace_udrzitelne-akce_soubor-pozadavku.pdf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sovz.cz/wp-content/uploads/2021/01/sovz_publikace_udrzitelne-akce_komplet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Fairtrade_Certification_Mark.sv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vz.cz/wp-content/uploads/2020/12/textace-do-zd_hodnoceni-a-smluvni-ustanoveni.pdf" TargetMode="External"/><Relationship Id="rId5" Type="http://schemas.openxmlformats.org/officeDocument/2006/relationships/hyperlink" Target="https://fairtrade.cz/fairtrade/jak-poznat-fair-trade/" TargetMode="External"/><Relationship Id="rId4" Type="http://schemas.openxmlformats.org/officeDocument/2006/relationships/hyperlink" Target="https://www.fairtrade.net/standard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skutecnezdravaskola.cz/user_uploads/Soubory/Kucharky%20vari/Sezonni_kalend%C3%A1%C5%99_SZ%C5%A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nutiduha.cz/sites/default/files/publikace/2013/09/kalendar_magazin.pdf" TargetMode="External"/><Relationship Id="rId5" Type="http://schemas.openxmlformats.org/officeDocument/2006/relationships/hyperlink" Target="http://eagri.cz/public/web/mze/zemedelstvi/rostlinna-vyroba/rostlinne-komodity/ovoce-a-zelenina/" TargetMode="External"/><Relationship Id="rId4" Type="http://schemas.openxmlformats.org/officeDocument/2006/relationships/hyperlink" Target="https://ec.europa.eu/environment/gpp/eu_gpp_criteria_en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sovz.cz/praxe/zajisteni-stravovani-ve-skolach-mesto-ri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kutecnezdravajidelna.cz/kriteria-programu" TargetMode="External"/><Relationship Id="rId4" Type="http://schemas.openxmlformats.org/officeDocument/2006/relationships/hyperlink" Target="https://www.skutecnezdravaskola.cz/user_uploads/Proc_se_zapojit/Kriteria/Kriteria_Skutecne%20zdrava%20skola_1.10.2018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skutecnezdravaskola.cz/user_uploads/Proc_se_zapojit/Kriteria/Kriteria_Skutecne%20zdrava%20skola_1.10.20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0" y="1131590"/>
            <a:ext cx="4608512" cy="3096344"/>
          </a:xfrm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br>
              <a:rPr lang="cs-CZ" dirty="0"/>
            </a:br>
            <a:r>
              <a:rPr lang="cs-CZ" sz="3600" b="1" dirty="0"/>
              <a:t>Udržitelnost při nákupu potravin, stravování</a:t>
            </a:r>
            <a:br>
              <a:rPr lang="cs-CZ" dirty="0"/>
            </a:br>
            <a:r>
              <a:rPr lang="cs-CZ" sz="2800" dirty="0"/>
              <a:t>30. dubna 2021</a:t>
            </a:r>
            <a:br>
              <a:rPr lang="cs-CZ" sz="2800" dirty="0"/>
            </a:br>
            <a:br>
              <a:rPr lang="cs-CZ" sz="2800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VZ_PREZENTACE_závěr.jpg">
            <a:extLst>
              <a:ext uri="{FF2B5EF4-FFF2-40B4-BE49-F238E27FC236}">
                <a16:creationId xmlns:a16="http://schemas.microsoft.com/office/drawing/2014/main" id="{16877882-ACDE-43F8-AD5A-1895CA1B5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9838"/>
          <a:stretch/>
        </p:blipFill>
        <p:spPr>
          <a:xfrm>
            <a:off x="72008" y="51470"/>
            <a:ext cx="7956376" cy="496322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C019DC5-817E-4164-98B3-A5E2EB7F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0C0611-A051-4D19-BFAC-E438F04A4E9A}" type="slidenum">
              <a:rPr lang="cs-CZ" smtClean="0"/>
              <a:pPr algn="ctr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33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740FB43-CCBB-49A3-A4A4-FDB1E1802EB5}"/>
              </a:ext>
            </a:extLst>
          </p:cNvPr>
          <p:cNvSpPr/>
          <p:nvPr/>
        </p:nvSpPr>
        <p:spPr>
          <a:xfrm>
            <a:off x="229816" y="862722"/>
            <a:ext cx="7206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</a:pPr>
            <a:endParaRPr lang="cs-CZ" sz="2400" dirty="0"/>
          </a:p>
          <a:p>
            <a:pPr>
              <a:buFont typeface="Arial" pitchFamily="34" charset="0"/>
            </a:pPr>
            <a:endParaRPr lang="cs-CZ" sz="2400" dirty="0"/>
          </a:p>
          <a:p>
            <a:pPr>
              <a:buFont typeface="Arial" pitchFamily="34" charset="0"/>
            </a:pPr>
            <a:endParaRPr lang="cs-CZ" sz="2400" dirty="0"/>
          </a:p>
          <a:p>
            <a:pPr algn="ctr">
              <a:buFont typeface="Arial" pitchFamily="34" charset="0"/>
            </a:pPr>
            <a:r>
              <a:rPr lang="cs-CZ" sz="3200" b="1" dirty="0"/>
              <a:t>Děkuji za pozornost</a:t>
            </a:r>
          </a:p>
          <a:p>
            <a:pPr>
              <a:buFont typeface="Arial" pitchFamily="34" charset="0"/>
            </a:pPr>
            <a:endParaRPr lang="cs-CZ" sz="2400" dirty="0"/>
          </a:p>
          <a:p>
            <a:pPr>
              <a:buFont typeface="Arial" pitchFamily="34" charset="0"/>
            </a:pPr>
            <a:endParaRPr lang="cs-CZ" sz="2400" dirty="0"/>
          </a:p>
          <a:p>
            <a:pPr>
              <a:buFont typeface="Arial" pitchFamily="34" charset="0"/>
            </a:pPr>
            <a:endParaRPr lang="cs-CZ" sz="2400" dirty="0"/>
          </a:p>
          <a:p>
            <a:pPr>
              <a:buFont typeface="Arial" pitchFamily="34" charset="0"/>
            </a:pPr>
            <a:r>
              <a:rPr lang="cs-CZ" sz="2400" dirty="0"/>
              <a:t>			</a:t>
            </a:r>
            <a:r>
              <a:rPr lang="cs-CZ" sz="1600" dirty="0"/>
              <a:t>Monika Dobrovodská, MPSV</a:t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dirty="0">
                <a:hlinkClick r:id="rId4"/>
              </a:rPr>
              <a:t>monika.dobrovodska@mpsv.cz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2704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653C7A4-098F-4843-9F52-2E9796B9F8F3}"/>
              </a:ext>
            </a:extLst>
          </p:cNvPr>
          <p:cNvSpPr/>
          <p:nvPr/>
        </p:nvSpPr>
        <p:spPr>
          <a:xfrm>
            <a:off x="179513" y="862722"/>
            <a:ext cx="7174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cs typeface="Calibri" panose="020F0502020204030204" pitchFamily="34" charset="0"/>
              </a:rPr>
              <a:t>§ 6 odst. 4 ZZVZ – povinné OVZ od 1.1.2021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cs typeface="Calibri" panose="020F0502020204030204" pitchFamily="34" charset="0"/>
              </a:rPr>
              <a:t>ustanovení ZZVZ umožňující OVZ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>
                <a:cs typeface="Calibri" panose="020F0502020204030204" pitchFamily="34" charset="0"/>
              </a:rPr>
              <a:t>§ 94 ZZVZ - štítky (ekologické produkty, </a:t>
            </a:r>
            <a:r>
              <a:rPr lang="cs-CZ" dirty="0" err="1">
                <a:cs typeface="Calibri" panose="020F0502020204030204" pitchFamily="34" charset="0"/>
              </a:rPr>
              <a:t>fairtradové</a:t>
            </a:r>
            <a:r>
              <a:rPr lang="cs-CZ" dirty="0">
                <a:cs typeface="Calibri" panose="020F0502020204030204" pitchFamily="34" charset="0"/>
              </a:rPr>
              <a:t> produkty)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cs typeface="Calibri" panose="020F0502020204030204" pitchFamily="34" charset="0"/>
              </a:rPr>
              <a:t>§ 37a ZZVZ – možná podmínka účasti v zák. č. 174/2021 Sb., účinnost od 1.1.2022:</a:t>
            </a:r>
          </a:p>
          <a:p>
            <a:pPr marL="720725" indent="-360363"/>
            <a:r>
              <a:rPr lang="cs-CZ" dirty="0"/>
              <a:t>a) 	místní nebo regionální potraviny z krátkého dodavatelského řetězce, </a:t>
            </a:r>
          </a:p>
          <a:p>
            <a:pPr marL="720725" indent="-360363"/>
            <a:r>
              <a:rPr lang="cs-CZ" dirty="0"/>
              <a:t>b) 	potraviny v režimech jakosti</a:t>
            </a:r>
          </a:p>
          <a:p>
            <a:pPr marL="720725" indent="-360363"/>
            <a:r>
              <a:rPr lang="cs-CZ" dirty="0"/>
              <a:t>c) 	potraviny produkované v systému ekologického zemědělství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A8542B-BA19-4D49-B252-01D7EBC6E916}"/>
              </a:ext>
            </a:extLst>
          </p:cNvPr>
          <p:cNvSpPr txBox="1"/>
          <p:nvPr/>
        </p:nvSpPr>
        <p:spPr>
          <a:xfrm>
            <a:off x="107504" y="339502"/>
            <a:ext cx="717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Právní rámec udržitelnosti při nákupu potravin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96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653C7A4-098F-4843-9F52-2E9796B9F8F3}"/>
              </a:ext>
            </a:extLst>
          </p:cNvPr>
          <p:cNvSpPr/>
          <p:nvPr/>
        </p:nvSpPr>
        <p:spPr>
          <a:xfrm>
            <a:off x="467544" y="1131590"/>
            <a:ext cx="66967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76B729"/>
                </a:solidFill>
                <a:latin typeface="Helvetica Neue"/>
                <a:hlinkClick r:id="rId4"/>
              </a:rPr>
              <a:t>Strategie „od zemědělce ke spotřebiteli“ pro spravedlivé, zdravé a ekologické potravinové systémy</a:t>
            </a:r>
            <a:r>
              <a:rPr lang="cs-CZ" sz="1600" dirty="0">
                <a:solidFill>
                  <a:srgbClr val="76B729"/>
                </a:solidFill>
                <a:latin typeface="Helvetica Neue"/>
              </a:rPr>
              <a:t> </a:t>
            </a:r>
            <a:r>
              <a:rPr lang="cs-CZ" sz="1600" dirty="0">
                <a:latin typeface="Helvetica Neue"/>
              </a:rPr>
              <a:t>Evropské komise</a:t>
            </a:r>
          </a:p>
          <a:p>
            <a:pPr marL="541338" indent="-274638">
              <a:buFontTx/>
              <a:buChar char="-"/>
            </a:pPr>
            <a:r>
              <a:rPr lang="cs-CZ" sz="1600" dirty="0">
                <a:latin typeface="Helvetica Neue"/>
              </a:rPr>
              <a:t>dosažení cílů udržitelného rozvoje OSN (</a:t>
            </a:r>
            <a:r>
              <a:rPr lang="cs-CZ" sz="1600" dirty="0" err="1">
                <a:latin typeface="Helvetica Neue"/>
              </a:rPr>
              <a:t>SDGs</a:t>
            </a:r>
            <a:r>
              <a:rPr lang="cs-CZ" sz="1600" dirty="0">
                <a:latin typeface="Helvetica Neue"/>
              </a:rPr>
              <a:t>)</a:t>
            </a:r>
          </a:p>
          <a:p>
            <a:pPr marL="541338" indent="-274638">
              <a:buFontTx/>
              <a:buChar char="-"/>
            </a:pPr>
            <a:r>
              <a:rPr lang="cs-CZ" sz="1600" dirty="0">
                <a:latin typeface="Helvetica Neue"/>
              </a:rPr>
              <a:t>omezení negativního vlivu evropského zemědělství na klimatické změny (produkuje 1/10 objemu skleníkových plynů EU) </a:t>
            </a:r>
          </a:p>
          <a:p>
            <a:pPr marL="541338" indent="-274638">
              <a:buFontTx/>
              <a:buChar char="-"/>
            </a:pPr>
            <a:r>
              <a:rPr lang="cs-CZ" sz="1600" dirty="0">
                <a:latin typeface="Helvetica Neue"/>
              </a:rPr>
              <a:t>snížení používání pesticidů a umělých hnojiv</a:t>
            </a:r>
          </a:p>
          <a:p>
            <a:pPr marL="541338" indent="-274638">
              <a:buFontTx/>
              <a:buChar char="-"/>
            </a:pPr>
            <a:r>
              <a:rPr lang="cs-CZ" sz="1600" dirty="0">
                <a:latin typeface="Helvetica Neue"/>
              </a:rPr>
              <a:t>zvýšení podílu ekologického zemědělství až na 25 % zemědělské půdy EU</a:t>
            </a:r>
          </a:p>
          <a:p>
            <a:pPr marL="541338" indent="-274638">
              <a:buFontTx/>
              <a:buChar char="-"/>
            </a:pPr>
            <a:r>
              <a:rPr lang="cs-CZ" sz="1600" dirty="0">
                <a:latin typeface="Helvetica Neue"/>
              </a:rPr>
              <a:t>souběžně plán na zvýšení biodiverzity </a:t>
            </a:r>
          </a:p>
          <a:p>
            <a:r>
              <a:rPr lang="cs-CZ" sz="1600" dirty="0">
                <a:latin typeface="Helvetica Neue"/>
              </a:rPr>
              <a:t>Evropská komise vnímá, že nejspíš dojde ke zkrácení produkčních řetězců a více potravin se bude vyrábět v Evropě.</a:t>
            </a:r>
          </a:p>
          <a:p>
            <a:r>
              <a:rPr lang="cs-CZ" sz="1600" dirty="0">
                <a:latin typeface="Helvetica Neue"/>
                <a:hlinkClick r:id="rId5"/>
              </a:rPr>
              <a:t>EU GPP kritéria pro zadávání zelených veřejných zakázek v EU pro stravování, stravovací služby a prodejní automaty</a:t>
            </a:r>
            <a:endParaRPr lang="cs-CZ" sz="1600" dirty="0">
              <a:latin typeface="Helvetica Neue"/>
            </a:endParaRPr>
          </a:p>
          <a:p>
            <a:endParaRPr lang="cs-CZ" u="sng">
              <a:hlinkClick r:id="rId6"/>
            </a:endParaRPr>
          </a:p>
          <a:p>
            <a:r>
              <a:rPr lang="cs-CZ" u="sng">
                <a:hlinkClick r:id="rId6"/>
              </a:rPr>
              <a:t>Sdělení </a:t>
            </a:r>
            <a:r>
              <a:rPr lang="cs-CZ" u="sng" dirty="0">
                <a:hlinkClick r:id="rId6"/>
              </a:rPr>
              <a:t>Komise – Pokyny EU k darování potravin (europa.eu)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A8542B-BA19-4D49-B252-01D7EBC6E916}"/>
              </a:ext>
            </a:extLst>
          </p:cNvPr>
          <p:cNvSpPr txBox="1"/>
          <p:nvPr/>
        </p:nvSpPr>
        <p:spPr>
          <a:xfrm>
            <a:off x="467544" y="33950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Udržitelné potravinové systémy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74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A8542B-BA19-4D49-B252-01D7EBC6E916}"/>
              </a:ext>
            </a:extLst>
          </p:cNvPr>
          <p:cNvSpPr txBox="1"/>
          <p:nvPr/>
        </p:nvSpPr>
        <p:spPr>
          <a:xfrm>
            <a:off x="467544" y="33950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Udržitelnost při nákupu potravin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Picture 2" descr="SOVZ_publikace udrzitelne titulka">
            <a:hlinkClick r:id="rId4"/>
            <a:extLst>
              <a:ext uri="{FF2B5EF4-FFF2-40B4-BE49-F238E27FC236}">
                <a16:creationId xmlns:a16="http://schemas.microsoft.com/office/drawing/2014/main" id="{D2E14B24-29BD-409A-B059-1B44DD57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264" y="1200151"/>
            <a:ext cx="3394472" cy="33944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740FB43-CCBB-49A3-A4A4-FDB1E1802EB5}"/>
              </a:ext>
            </a:extLst>
          </p:cNvPr>
          <p:cNvSpPr/>
          <p:nvPr/>
        </p:nvSpPr>
        <p:spPr>
          <a:xfrm>
            <a:off x="4211960" y="1218841"/>
            <a:ext cx="310199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cs-CZ" dirty="0">
                <a:hlinkClick r:id="rId6"/>
              </a:rPr>
              <a:t>Předměty plnění: </a:t>
            </a:r>
            <a:r>
              <a:rPr lang="cs-CZ" dirty="0">
                <a:hlinkClick r:id="rId7"/>
              </a:rPr>
              <a:t>Stravování, kantýny a bistra | SOVZ</a:t>
            </a:r>
            <a:endParaRPr lang="cs-CZ" dirty="0">
              <a:hlinkClick r:id="rId6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cs-CZ" dirty="0">
              <a:hlinkClick r:id="rId6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cs-CZ" dirty="0">
              <a:hlinkClick r:id="rId6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cs-CZ" dirty="0">
                <a:hlinkClick r:id="rId6"/>
              </a:rPr>
              <a:t>Soubor požadavků využitelných při nákupu potravin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41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A8542B-BA19-4D49-B252-01D7EBC6E916}"/>
              </a:ext>
            </a:extLst>
          </p:cNvPr>
          <p:cNvSpPr txBox="1"/>
          <p:nvPr/>
        </p:nvSpPr>
        <p:spPr>
          <a:xfrm>
            <a:off x="251520" y="33950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Udržitelnost při nákupu potravin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740FB43-CCBB-49A3-A4A4-FDB1E1802EB5}"/>
              </a:ext>
            </a:extLst>
          </p:cNvPr>
          <p:cNvSpPr/>
          <p:nvPr/>
        </p:nvSpPr>
        <p:spPr>
          <a:xfrm>
            <a:off x="251520" y="862722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Environmentálně udržitelné aspekty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ekologické produkty/biopotraviny, snižování množství odpadů vyloučením jednorázových balení nápojů, smetany do kávy apod.</a:t>
            </a:r>
          </a:p>
          <a:p>
            <a:pPr marL="0" lvl="1"/>
            <a:endParaRPr lang="cs-CZ" dirty="0"/>
          </a:p>
          <a:p>
            <a:pPr marL="0" lvl="1"/>
            <a:r>
              <a:rPr lang="cs-CZ" dirty="0"/>
              <a:t>Další/etické aspekty: vyloučení vajec z klecových chovů</a:t>
            </a:r>
          </a:p>
          <a:p>
            <a:pPr lvl="3"/>
            <a:endParaRPr lang="cs-CZ" dirty="0"/>
          </a:p>
          <a:p>
            <a:pPr marL="0" lvl="3"/>
            <a:r>
              <a:rPr lang="cs-CZ" dirty="0"/>
              <a:t>Etické nakupování</a:t>
            </a:r>
          </a:p>
          <a:p>
            <a:pPr marL="355600" lvl="4">
              <a:buFont typeface="Arial" panose="020B0604020202020204" pitchFamily="34" charset="0"/>
              <a:buChar char="•"/>
            </a:pPr>
            <a:r>
              <a:rPr lang="cs-CZ" dirty="0"/>
              <a:t> certifikace </a:t>
            </a:r>
            <a:r>
              <a:rPr lang="cs-CZ" u="sng" dirty="0">
                <a:hlinkClick r:id="rId4"/>
              </a:rPr>
              <a:t>FAIRTRADE</a:t>
            </a:r>
            <a:r>
              <a:rPr lang="cs-CZ" dirty="0"/>
              <a:t> - zejména káva, kakao, čokoláda, </a:t>
            </a:r>
          </a:p>
          <a:p>
            <a:pPr marL="355600" lvl="4">
              <a:tabLst>
                <a:tab pos="803275" algn="l"/>
              </a:tabLst>
            </a:pPr>
            <a:r>
              <a:rPr lang="cs-CZ" dirty="0"/>
              <a:t>ale také čaj, banány, ovocné džusy, rýže, cukr (prokázat </a:t>
            </a:r>
          </a:p>
          <a:p>
            <a:pPr marL="355600" lvl="4">
              <a:tabLst>
                <a:tab pos="803275" algn="l"/>
              </a:tabLst>
            </a:pPr>
            <a:r>
              <a:rPr lang="cs-CZ" dirty="0"/>
              <a:t>lze i členstvím ve WFTO, viz: </a:t>
            </a:r>
            <a:r>
              <a:rPr lang="cs-CZ" dirty="0">
                <a:hlinkClick r:id="rId5"/>
              </a:rPr>
              <a:t>Jak poznat </a:t>
            </a:r>
            <a:r>
              <a:rPr lang="cs-CZ" dirty="0" err="1">
                <a:hlinkClick r:id="rId5"/>
              </a:rPr>
              <a:t>fairtradové</a:t>
            </a:r>
            <a:r>
              <a:rPr lang="cs-CZ" dirty="0">
                <a:hlinkClick r:id="rId5"/>
              </a:rPr>
              <a:t> výrobky - </a:t>
            </a:r>
            <a:r>
              <a:rPr lang="cs-CZ" dirty="0" err="1">
                <a:hlinkClick r:id="rId5"/>
              </a:rPr>
              <a:t>Fairtrade</a:t>
            </a:r>
            <a:r>
              <a:rPr lang="cs-CZ" dirty="0">
                <a:hlinkClick r:id="rId5"/>
              </a:rPr>
              <a:t> Česko a Slovensko</a:t>
            </a:r>
            <a:r>
              <a:rPr lang="cs-CZ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803275" algn="l"/>
              </a:tabLst>
            </a:pPr>
            <a:endParaRPr lang="cs-CZ" dirty="0"/>
          </a:p>
          <a:p>
            <a:pPr marL="0" lvl="1"/>
            <a:r>
              <a:rPr lang="cs-CZ" dirty="0"/>
              <a:t>Sociálně udržitelné aspekty </a:t>
            </a:r>
          </a:p>
          <a:p>
            <a:r>
              <a:rPr lang="cs-CZ" dirty="0"/>
              <a:t>- </a:t>
            </a:r>
            <a:r>
              <a:rPr lang="cs-CZ" dirty="0">
                <a:hlinkClick r:id="rId6"/>
              </a:rPr>
              <a:t>zapojení sociálního podniku formou hodnocení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1F07EA-2821-4C06-872E-C238A13B0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28" y="390599"/>
            <a:ext cx="1508510" cy="725105"/>
          </a:xfrm>
          <a:prstGeom prst="rect">
            <a:avLst/>
          </a:prstGeom>
        </p:spPr>
      </p:pic>
      <p:pic>
        <p:nvPicPr>
          <p:cNvPr id="8" name="Picture 4" descr="https://upload.wikimedia.org/wikipedia/en/thumb/6/6b/Fairtrade_Certification_Mark.svg/220px-Fairtrade_Certification_Mark.svg.png">
            <a:hlinkClick r:id="rId8"/>
            <a:extLst>
              <a:ext uri="{FF2B5EF4-FFF2-40B4-BE49-F238E27FC236}">
                <a16:creationId xmlns:a16="http://schemas.microsoft.com/office/drawing/2014/main" id="{BFDE406F-528D-4BDB-B3F0-50DC78B9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77" y="2963940"/>
            <a:ext cx="1119978" cy="111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8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A8542B-BA19-4D49-B252-01D7EBC6E916}"/>
              </a:ext>
            </a:extLst>
          </p:cNvPr>
          <p:cNvSpPr txBox="1"/>
          <p:nvPr/>
        </p:nvSpPr>
        <p:spPr>
          <a:xfrm>
            <a:off x="251520" y="33950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Udržitelnost při nákupu potravin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740FB43-CCBB-49A3-A4A4-FDB1E1802EB5}"/>
              </a:ext>
            </a:extLst>
          </p:cNvPr>
          <p:cNvSpPr/>
          <p:nvPr/>
        </p:nvSpPr>
        <p:spPr>
          <a:xfrm>
            <a:off x="323528" y="1059582"/>
            <a:ext cx="699042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</a:pPr>
            <a:r>
              <a:rPr lang="cs-CZ" dirty="0"/>
              <a:t>Kritéria pro zadávání zelených veřejných zakázek v EU pro stravování, stravovací služby a prodejní automaty (</a:t>
            </a:r>
            <a:r>
              <a:rPr lang="cs-CZ" dirty="0">
                <a:hlinkClick r:id="rId4"/>
              </a:rPr>
              <a:t>GPP kritéria</a:t>
            </a:r>
            <a:r>
              <a:rPr lang="cs-CZ" dirty="0"/>
              <a:t>) – aktualizovaná 2019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/>
              <a:t>Sezónní produkce </a:t>
            </a:r>
            <a:r>
              <a:rPr lang="cs-CZ" dirty="0"/>
              <a:t>- pěstovaná ve venkovním prostředí a přepravovaná na kratší vzdálenosti (str. 21 GPP kritérií)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může mít menší dopady na životné prostředí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může mít lepší chuť, kvalitu i cenu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podporuje větší nabídku možností stravy na rostlinné bázi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cs-CZ" dirty="0"/>
              <a:t>Zadavatel musí určit, které ovoce a zelenina je ve kterém období roku sezónní. Existující kalendáře ovoce a zeleniny: </a:t>
            </a:r>
          </a:p>
          <a:p>
            <a:pPr>
              <a:tabLst>
                <a:tab pos="268288" algn="l"/>
              </a:tabLst>
            </a:pPr>
            <a:r>
              <a:rPr lang="cs-CZ" dirty="0"/>
              <a:t>	</a:t>
            </a:r>
            <a:r>
              <a:rPr lang="cs-CZ" b="1" dirty="0"/>
              <a:t>Období sklizně a doba skladování ovoce a zeleniny </a:t>
            </a:r>
            <a:r>
              <a:rPr lang="cs-CZ" dirty="0"/>
              <a:t>- aktuální kalendář 	</a:t>
            </a:r>
            <a:r>
              <a:rPr lang="cs-CZ" b="1" dirty="0" err="1"/>
              <a:t>MZe</a:t>
            </a:r>
            <a:r>
              <a:rPr lang="cs-CZ"/>
              <a:t> dostupný </a:t>
            </a:r>
            <a:r>
              <a:rPr lang="cs-CZ">
                <a:hlinkClick r:id="rId5"/>
              </a:rPr>
              <a:t>zde</a:t>
            </a:r>
            <a:endParaRPr lang="cs-CZ" dirty="0"/>
          </a:p>
          <a:p>
            <a:pPr marL="266700">
              <a:buFont typeface="Arial" pitchFamily="34" charset="0"/>
            </a:pPr>
            <a:r>
              <a:rPr lang="cs-CZ" dirty="0">
                <a:hlinkClick r:id="rId6"/>
              </a:rPr>
              <a:t>Hnutí DUHA </a:t>
            </a:r>
            <a:r>
              <a:rPr lang="cs-CZ" dirty="0" err="1">
                <a:hlinkClick r:id="rId6"/>
              </a:rPr>
              <a:t>Friends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of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the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Earth</a:t>
            </a:r>
            <a:r>
              <a:rPr lang="cs-CZ" dirty="0">
                <a:hlinkClick r:id="rId6"/>
              </a:rPr>
              <a:t> Czech Republic</a:t>
            </a:r>
            <a:endParaRPr lang="cs-CZ" dirty="0"/>
          </a:p>
          <a:p>
            <a:pPr marL="266700">
              <a:buFont typeface="Arial" pitchFamily="34" charset="0"/>
            </a:pPr>
            <a:r>
              <a:rPr lang="cs-CZ" sz="2000" dirty="0">
                <a:hlinkClick r:id="rId7"/>
              </a:rPr>
              <a:t>Skutečně zdravá školní jídelna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821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A8542B-BA19-4D49-B252-01D7EBC6E916}"/>
              </a:ext>
            </a:extLst>
          </p:cNvPr>
          <p:cNvSpPr txBox="1"/>
          <p:nvPr/>
        </p:nvSpPr>
        <p:spPr>
          <a:xfrm>
            <a:off x="251520" y="33950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 z praxe města Řím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740FB43-CCBB-49A3-A4A4-FDB1E1802EB5}"/>
              </a:ext>
            </a:extLst>
          </p:cNvPr>
          <p:cNvSpPr/>
          <p:nvPr/>
        </p:nvSpPr>
        <p:spPr>
          <a:xfrm>
            <a:off x="251520" y="1131590"/>
            <a:ext cx="7062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</a:pPr>
            <a:r>
              <a:rPr lang="cs-CZ" dirty="0">
                <a:hlinkClick r:id="rId4"/>
              </a:rPr>
              <a:t>Město Řím</a:t>
            </a:r>
            <a:r>
              <a:rPr lang="cs-CZ" dirty="0"/>
              <a:t> při zajištění školního stravování :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dirty="0"/>
              <a:t>vybrané ovoce a zelenina (hlávkový salát, jahody, třešně, mangold, čekanka listová, celer a bazalka) - od sklizně se musí dostat ke strávníkům školní jídelny do 3 dnů </a:t>
            </a:r>
          </a:p>
          <a:p>
            <a:pPr marL="803275" indent="-84138">
              <a:buFont typeface="Arial" panose="020B0604020202020204" pitchFamily="34" charset="0"/>
              <a:buChar char="•"/>
              <a:tabLst>
                <a:tab pos="1166813" algn="l"/>
              </a:tabLst>
            </a:pPr>
            <a:r>
              <a:rPr lang="cs-CZ" dirty="0"/>
              <a:t> na produktech označených </a:t>
            </a:r>
            <a:r>
              <a:rPr lang="cs-CZ" i="1" dirty="0"/>
              <a:t>„zaručeně čerstvé“ </a:t>
            </a:r>
            <a:r>
              <a:rPr lang="cs-CZ" dirty="0"/>
              <a:t>musí být uvedena 	- informace o firmě, která je sklidila a  datum sklizně  	</a:t>
            </a:r>
          </a:p>
          <a:p>
            <a:pPr marL="1162050" indent="-442913">
              <a:buFont typeface="Arial" pitchFamily="34" charset="0"/>
              <a:tabLst>
                <a:tab pos="449263" algn="l"/>
                <a:tab pos="541338" algn="l"/>
              </a:tabLst>
            </a:pPr>
            <a:r>
              <a:rPr lang="cs-CZ" dirty="0"/>
              <a:t>	- (adresa zpracovatelského centra)</a:t>
            </a:r>
          </a:p>
          <a:p>
            <a:pPr>
              <a:buFont typeface="Arial" pitchFamily="34" charset="0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denně 144 000 obědů, z nich 69% obsahuje ekologické</a:t>
            </a:r>
          </a:p>
          <a:p>
            <a:pPr>
              <a:tabLst>
                <a:tab pos="268288" algn="l"/>
              </a:tabLst>
            </a:pPr>
            <a:r>
              <a:rPr lang="cs-CZ" dirty="0"/>
              <a:t>	produkty (chleba, luštěniny, cereálie, olivový olej, </a:t>
            </a:r>
          </a:p>
          <a:p>
            <a:pPr>
              <a:tabLst>
                <a:tab pos="268288" algn="l"/>
              </a:tabLst>
            </a:pPr>
            <a:r>
              <a:rPr lang="cs-CZ" dirty="0"/>
              <a:t>	těstoviny, rýže, sýry, ovoce a zelenina)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sezónnost vlastní oblasti Říma – přizpůsobená zimní a letní menu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D82F77-C4E5-4F79-BA29-897C6B3F9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78249"/>
            <a:ext cx="1620288" cy="10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A8542B-BA19-4D49-B252-01D7EBC6E916}"/>
              </a:ext>
            </a:extLst>
          </p:cNvPr>
          <p:cNvSpPr txBox="1"/>
          <p:nvPr/>
        </p:nvSpPr>
        <p:spPr>
          <a:xfrm>
            <a:off x="107504" y="33950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Skutečně zdravá škola / Skutečně zdravá jídelna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740FB43-CCBB-49A3-A4A4-FDB1E1802EB5}"/>
              </a:ext>
            </a:extLst>
          </p:cNvPr>
          <p:cNvSpPr/>
          <p:nvPr/>
        </p:nvSpPr>
        <p:spPr>
          <a:xfrm>
            <a:off x="323528" y="1131590"/>
            <a:ext cx="6990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</a:pPr>
            <a:r>
              <a:rPr lang="cs-CZ" dirty="0"/>
              <a:t>Zapojeno 427 školních jídelen</a:t>
            </a:r>
          </a:p>
          <a:p>
            <a:pPr>
              <a:buFont typeface="Arial" pitchFamily="34" charset="0"/>
            </a:pPr>
            <a:r>
              <a:rPr lang="cs-CZ" dirty="0"/>
              <a:t> 	- ročně spotřebují 6 700 tun potravin za 400 mil. Kč </a:t>
            </a:r>
          </a:p>
          <a:p>
            <a:pPr>
              <a:buFont typeface="Arial" pitchFamily="34" charset="0"/>
            </a:pPr>
            <a:endParaRPr lang="cs-CZ" b="1" dirty="0"/>
          </a:p>
          <a:p>
            <a:r>
              <a:rPr lang="cs-CZ" dirty="0"/>
              <a:t>Programy: </a:t>
            </a:r>
            <a:r>
              <a:rPr lang="cs-CZ" b="1" dirty="0">
                <a:hlinkClick r:id="rId4"/>
              </a:rPr>
              <a:t>Skutečně zdravá škola</a:t>
            </a:r>
            <a:r>
              <a:rPr lang="cs-CZ" b="1" dirty="0"/>
              <a:t> </a:t>
            </a:r>
            <a:r>
              <a:rPr lang="cs-CZ" dirty="0"/>
              <a:t>/</a:t>
            </a:r>
            <a:r>
              <a:rPr lang="cs-CZ" b="1" dirty="0"/>
              <a:t> </a:t>
            </a:r>
            <a:r>
              <a:rPr lang="cs-CZ" b="1" dirty="0">
                <a:hlinkClick r:id="rId5"/>
              </a:rPr>
              <a:t>Skutečně zdravá jídelna</a:t>
            </a:r>
            <a:endParaRPr lang="cs-CZ" b="1" dirty="0"/>
          </a:p>
          <a:p>
            <a:pPr>
              <a:buFont typeface="Arial" pitchFamily="34" charset="0"/>
            </a:pPr>
            <a:endParaRPr lang="cs-CZ" b="1" dirty="0"/>
          </a:p>
          <a:p>
            <a:pPr>
              <a:buFont typeface="Arial" pitchFamily="34" charset="0"/>
            </a:pPr>
            <a:r>
              <a:rPr lang="cs-CZ" dirty="0"/>
              <a:t>Bronzový certifikát – sezónní pokrmy vyrobené min. ze 75 % z čerstvých surovin od místních producentů</a:t>
            </a:r>
          </a:p>
          <a:p>
            <a:pPr>
              <a:buFont typeface="Arial" pitchFamily="34" charset="0"/>
            </a:pPr>
            <a:endParaRPr lang="cs-CZ" dirty="0"/>
          </a:p>
          <a:p>
            <a:pPr>
              <a:buFont typeface="Arial" pitchFamily="34" charset="0"/>
            </a:pPr>
            <a:r>
              <a:rPr lang="cs-CZ" dirty="0"/>
              <a:t>Stříbrný certifikát - navíc 5 % surovin z ekologického zemědělství</a:t>
            </a:r>
          </a:p>
          <a:p>
            <a:pPr>
              <a:buFont typeface="Arial" pitchFamily="34" charset="0"/>
            </a:pPr>
            <a:endParaRPr lang="cs-CZ" dirty="0"/>
          </a:p>
          <a:p>
            <a:pPr>
              <a:buFont typeface="Arial" pitchFamily="34" charset="0"/>
            </a:pPr>
            <a:r>
              <a:rPr lang="cs-CZ" dirty="0"/>
              <a:t>Zlatý certifikát - navíc 10 % surovin z ekologického zemědělství </a:t>
            </a:r>
          </a:p>
          <a:p>
            <a:pPr>
              <a:buFont typeface="Arial" pitchFamily="34" charset="0"/>
            </a:pPr>
            <a:r>
              <a:rPr lang="cs-CZ" dirty="0"/>
              <a:t>	- cca 10 - 20% nárůst ceny stravování; </a:t>
            </a:r>
          </a:p>
          <a:p>
            <a:pPr>
              <a:buFont typeface="Arial" pitchFamily="34" charset="0"/>
            </a:pPr>
            <a:r>
              <a:rPr lang="cs-CZ" dirty="0"/>
              <a:t>	- přes 80 % rodičů je ochotno připlatit za vyšší kvalitu pokrmů</a:t>
            </a:r>
          </a:p>
        </p:txBody>
      </p:sp>
    </p:spTree>
    <p:extLst>
      <p:ext uri="{BB962C8B-B14F-4D97-AF65-F5344CB8AC3E}">
        <p14:creationId xmlns:p14="http://schemas.microsoft.com/office/powerpoint/2010/main" val="17771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A8542B-BA19-4D49-B252-01D7EBC6E916}"/>
              </a:ext>
            </a:extLst>
          </p:cNvPr>
          <p:cNvSpPr txBox="1"/>
          <p:nvPr/>
        </p:nvSpPr>
        <p:spPr>
          <a:xfrm>
            <a:off x="251520" y="33950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 z praxe MŠ Louny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DD97-2C15-4705-AB23-2509809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064" y="4869656"/>
            <a:ext cx="2133600" cy="273844"/>
          </a:xfrm>
        </p:spPr>
        <p:txBody>
          <a:bodyPr/>
          <a:lstStyle/>
          <a:p>
            <a:fld id="{F00C0611-A051-4D19-BFAC-E438F04A4E9A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740FB43-CCBB-49A3-A4A4-FDB1E1802EB5}"/>
              </a:ext>
            </a:extLst>
          </p:cNvPr>
          <p:cNvSpPr/>
          <p:nvPr/>
        </p:nvSpPr>
        <p:spPr>
          <a:xfrm>
            <a:off x="229816" y="862722"/>
            <a:ext cx="7206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</a:pPr>
            <a:r>
              <a:rPr lang="cs-CZ" dirty="0"/>
              <a:t>Mateřská škola Fügnerova, Louny - zlatá certifikace </a:t>
            </a:r>
          </a:p>
          <a:p>
            <a:pPr>
              <a:buFont typeface="Arial" pitchFamily="34" charset="0"/>
            </a:pPr>
            <a:r>
              <a:rPr lang="cs-CZ" dirty="0"/>
              <a:t>programu </a:t>
            </a:r>
            <a:r>
              <a:rPr lang="cs-CZ" b="1" dirty="0">
                <a:hlinkClick r:id="rId4"/>
              </a:rPr>
              <a:t>Skutečně zdravá škola</a:t>
            </a:r>
            <a:endParaRPr lang="cs-CZ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10 % surovin jsou ekologické produkty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pouze vejce z volných výběhů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sezónnost a čerstvost (kalendář a seznam </a:t>
            </a:r>
          </a:p>
          <a:p>
            <a:pPr lvl="1">
              <a:tabLst>
                <a:tab pos="720725" algn="l"/>
              </a:tabLst>
            </a:pPr>
            <a:r>
              <a:rPr lang="cs-CZ" dirty="0"/>
              <a:t>	programu SZŠ)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plýtvání potravinami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eliminace množství obalů potravin/odpadů, ale i biologického odpadu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ekologicky šetrné čisticí prostředky a mycí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participace </a:t>
            </a:r>
          </a:p>
          <a:p>
            <a:r>
              <a:rPr lang="cs-CZ" dirty="0"/>
              <a:t>	</a:t>
            </a:r>
            <a:r>
              <a:rPr lang="cs-CZ" sz="1600" dirty="0"/>
              <a:t>- informování rodičů i dětí o původu surovin, </a:t>
            </a:r>
          </a:p>
          <a:p>
            <a:r>
              <a:rPr lang="cs-CZ" sz="1600" dirty="0"/>
              <a:t>	- zapojování veřejnosti do akcí spojených s udržitelným 	stravováním, 	pěstováním a vařením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 descr="Obsah obrázku interiér, osoba, zeď, patro&#10;&#10;Popis byl vytvořen automaticky">
            <a:extLst>
              <a:ext uri="{FF2B5EF4-FFF2-40B4-BE49-F238E27FC236}">
                <a16:creationId xmlns:a16="http://schemas.microsoft.com/office/drawing/2014/main" id="{40E51938-2CE6-4BB8-89CC-457F8F96F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67" y="367443"/>
            <a:ext cx="1992977" cy="25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7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01_22_JMK_pptx_sablona_draft_02_1MB - kopie" id="{33979032-2A30-4A02-ACC7-1FDA091F2AC0}" vid="{F53E3016-CC1A-43B3-8EE3-6C2610A49E5A}"/>
    </a:ext>
  </a:extLst>
</a:theme>
</file>

<file path=ppt/theme/theme3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01_22_JMK_pptx_sablona_draft_02_1MB - kopie" id="{33979032-2A30-4A02-ACC7-1FDA091F2AC0}" vid="{B23BEAD7-1569-4852-BB80-D8356452AC02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781</Words>
  <Application>Microsoft Macintosh PowerPoint</Application>
  <PresentationFormat>Předvádění na obrazovce (16:9)</PresentationFormat>
  <Paragraphs>118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Helvetica Neue</vt:lpstr>
      <vt:lpstr>Wingdings</vt:lpstr>
      <vt:lpstr>Motiv sady Office</vt:lpstr>
      <vt:lpstr>3_Vlastní návrh</vt:lpstr>
      <vt:lpstr>2_Vlastní návrh</vt:lpstr>
      <vt:lpstr> Udržitelnost při nákupu potravin, stravování 30. dubna 2021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setkání Platformy OVZ 26. února 2021</dc:title>
  <dc:creator>Chvalkovská Eva Ing. (MPSV)</dc:creator>
  <cp:lastModifiedBy>Karel Tůma</cp:lastModifiedBy>
  <cp:revision>64</cp:revision>
  <dcterms:created xsi:type="dcterms:W3CDTF">2021-02-25T18:21:56Z</dcterms:created>
  <dcterms:modified xsi:type="dcterms:W3CDTF">2021-05-19T13:04:46Z</dcterms:modified>
</cp:coreProperties>
</file>